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50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b="1" dirty="0">
                <a:solidFill>
                  <a:srgbClr val="00002E"/>
                </a:solidFill>
                <a:latin typeface="Nunito" pitchFamily="34" charset="0"/>
                <a:ea typeface="Nunito" pitchFamily="34" charset="-122"/>
                <a:cs typeface="Nunito" pitchFamily="34" charset="-120"/>
              </a:rPr>
              <a:t>Selling the Finest Raw Food Products</a:t>
            </a:r>
            <a:endParaRPr lang="en-US" sz="6036" dirty="0"/>
          </a:p>
        </p:txBody>
      </p:sp>
      <p:sp>
        <p:nvSpPr>
          <p:cNvPr id="6" name="Text 2"/>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Our mission is to connect consumers with the highest quality raw food products, sustainably sourced from the regions where they are grown best. Through our online platform, we aim to provide a convenient and transparent shopping experience.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2043113"/>
            <a:ext cx="5620464"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Purpose of the Project</a:t>
            </a:r>
            <a:endParaRPr lang="en-US" sz="4374" dirty="0"/>
          </a:p>
        </p:txBody>
      </p:sp>
      <p:sp>
        <p:nvSpPr>
          <p:cNvPr id="5" name="Text 2"/>
          <p:cNvSpPr/>
          <p:nvPr/>
        </p:nvSpPr>
        <p:spPr>
          <a:xfrm>
            <a:off x="2348389" y="3292912"/>
            <a:ext cx="2949416"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Promote Sustainable Farming</a:t>
            </a:r>
            <a:endParaRPr lang="en-US" sz="2187" dirty="0"/>
          </a:p>
        </p:txBody>
      </p:sp>
      <p:sp>
        <p:nvSpPr>
          <p:cNvPr id="6" name="Text 3"/>
          <p:cNvSpPr/>
          <p:nvPr/>
        </p:nvSpPr>
        <p:spPr>
          <a:xfrm>
            <a:off x="2348389" y="4209455"/>
            <a:ext cx="2949416"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By sourcing directly from small-scale farmers, we support communities and environmentally-friendly agricultural practices.</a:t>
            </a:r>
            <a:endParaRPr lang="en-US" sz="1750" dirty="0"/>
          </a:p>
        </p:txBody>
      </p:sp>
      <p:sp>
        <p:nvSpPr>
          <p:cNvPr id="7" name="Text 4"/>
          <p:cNvSpPr/>
          <p:nvPr/>
        </p:nvSpPr>
        <p:spPr>
          <a:xfrm>
            <a:off x="5847398" y="3292912"/>
            <a:ext cx="2949416"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Offer Unprocessed Nutrition</a:t>
            </a:r>
            <a:endParaRPr lang="en-US" sz="2187" dirty="0"/>
          </a:p>
        </p:txBody>
      </p:sp>
      <p:sp>
        <p:nvSpPr>
          <p:cNvPr id="8" name="Text 5"/>
          <p:cNvSpPr/>
          <p:nvPr/>
        </p:nvSpPr>
        <p:spPr>
          <a:xfrm>
            <a:off x="5847398" y="4209455"/>
            <a:ext cx="2949416"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Our raw, minimally-processed foods retain maximum nutritional value to nourish our customers.</a:t>
            </a:r>
            <a:endParaRPr lang="en-US" sz="1750" dirty="0"/>
          </a:p>
        </p:txBody>
      </p:sp>
      <p:sp>
        <p:nvSpPr>
          <p:cNvPr id="9" name="Text 6"/>
          <p:cNvSpPr/>
          <p:nvPr/>
        </p:nvSpPr>
        <p:spPr>
          <a:xfrm>
            <a:off x="9346406" y="3292912"/>
            <a:ext cx="2949416"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Empower Informed Choices</a:t>
            </a:r>
            <a:endParaRPr lang="en-US" sz="2187" dirty="0"/>
          </a:p>
        </p:txBody>
      </p:sp>
      <p:sp>
        <p:nvSpPr>
          <p:cNvPr id="10" name="Text 7"/>
          <p:cNvSpPr/>
          <p:nvPr/>
        </p:nvSpPr>
        <p:spPr>
          <a:xfrm>
            <a:off x="9346406" y="4209455"/>
            <a:ext cx="2949416"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Comprehensive product information allows customers to make educated purchasing decisions.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819632"/>
            <a:ext cx="9219605"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Technologies Powering our Platform</a:t>
            </a:r>
            <a:endParaRPr lang="en-US" sz="4374" dirty="0"/>
          </a:p>
        </p:txBody>
      </p:sp>
      <p:sp>
        <p:nvSpPr>
          <p:cNvPr id="5" name="Shape 2"/>
          <p:cNvSpPr/>
          <p:nvPr/>
        </p:nvSpPr>
        <p:spPr>
          <a:xfrm>
            <a:off x="2348389" y="3131939"/>
            <a:ext cx="499943" cy="499943"/>
          </a:xfrm>
          <a:prstGeom prst="roundRect">
            <a:avLst>
              <a:gd name="adj" fmla="val 80001"/>
            </a:avLst>
          </a:prstGeom>
          <a:solidFill>
            <a:srgbClr val="F3F3FF"/>
          </a:solidFill>
          <a:ln w="22860">
            <a:solidFill>
              <a:srgbClr val="00002E"/>
            </a:solidFill>
            <a:prstDash val="solid"/>
          </a:ln>
        </p:spPr>
      </p:sp>
      <p:sp>
        <p:nvSpPr>
          <p:cNvPr id="6" name="Text 3"/>
          <p:cNvSpPr/>
          <p:nvPr/>
        </p:nvSpPr>
        <p:spPr>
          <a:xfrm>
            <a:off x="2498288" y="3173611"/>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3208258"/>
            <a:ext cx="4133612" cy="694373"/>
          </a:xfrm>
          <a:prstGeom prst="rect">
            <a:avLst/>
          </a:prstGeom>
          <a:noFill/>
          <a:ln/>
        </p:spPr>
        <p:txBody>
          <a:bodyPr wrap="squar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Responsive HTML/CSS/JS Frontend</a:t>
            </a:r>
            <a:endParaRPr lang="en-US" sz="2187" dirty="0"/>
          </a:p>
        </p:txBody>
      </p:sp>
      <p:sp>
        <p:nvSpPr>
          <p:cNvPr id="8" name="Text 5"/>
          <p:cNvSpPr/>
          <p:nvPr/>
        </p:nvSpPr>
        <p:spPr>
          <a:xfrm>
            <a:off x="3070503" y="4035862"/>
            <a:ext cx="4133612"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Delivers an optimal user experience across devices.</a:t>
            </a:r>
            <a:endParaRPr lang="en-US" sz="1750" dirty="0"/>
          </a:p>
        </p:txBody>
      </p:sp>
      <p:sp>
        <p:nvSpPr>
          <p:cNvPr id="9" name="Shape 6"/>
          <p:cNvSpPr/>
          <p:nvPr/>
        </p:nvSpPr>
        <p:spPr>
          <a:xfrm>
            <a:off x="7426285" y="3131939"/>
            <a:ext cx="499943" cy="499943"/>
          </a:xfrm>
          <a:prstGeom prst="roundRect">
            <a:avLst>
              <a:gd name="adj" fmla="val 80001"/>
            </a:avLst>
          </a:prstGeom>
          <a:solidFill>
            <a:srgbClr val="F3F3FF"/>
          </a:solidFill>
          <a:ln w="22860">
            <a:solidFill>
              <a:srgbClr val="00002E"/>
            </a:solidFill>
            <a:prstDash val="solid"/>
          </a:ln>
        </p:spPr>
      </p:sp>
      <p:sp>
        <p:nvSpPr>
          <p:cNvPr id="10" name="Text 7"/>
          <p:cNvSpPr/>
          <p:nvPr/>
        </p:nvSpPr>
        <p:spPr>
          <a:xfrm>
            <a:off x="7576185" y="3173611"/>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3208258"/>
            <a:ext cx="2878812"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Scalable PHP Backend</a:t>
            </a:r>
            <a:endParaRPr lang="en-US" sz="2187" dirty="0"/>
          </a:p>
        </p:txBody>
      </p:sp>
      <p:sp>
        <p:nvSpPr>
          <p:cNvPr id="12" name="Text 9"/>
          <p:cNvSpPr/>
          <p:nvPr/>
        </p:nvSpPr>
        <p:spPr>
          <a:xfrm>
            <a:off x="8148399" y="3688675"/>
            <a:ext cx="4133612"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Powers smooth order processing and inventory management.</a:t>
            </a:r>
            <a:endParaRPr lang="en-US" sz="1750" dirty="0"/>
          </a:p>
        </p:txBody>
      </p:sp>
      <p:sp>
        <p:nvSpPr>
          <p:cNvPr id="13" name="Shape 10"/>
          <p:cNvSpPr/>
          <p:nvPr/>
        </p:nvSpPr>
        <p:spPr>
          <a:xfrm>
            <a:off x="2348389" y="5142428"/>
            <a:ext cx="499943" cy="499943"/>
          </a:xfrm>
          <a:prstGeom prst="roundRect">
            <a:avLst>
              <a:gd name="adj" fmla="val 80001"/>
            </a:avLst>
          </a:prstGeom>
          <a:solidFill>
            <a:srgbClr val="F3F3FF"/>
          </a:solidFill>
          <a:ln w="22860">
            <a:solidFill>
              <a:srgbClr val="00002E"/>
            </a:solidFill>
            <a:prstDash val="solid"/>
          </a:ln>
        </p:spPr>
      </p:sp>
      <p:sp>
        <p:nvSpPr>
          <p:cNvPr id="14" name="Text 11"/>
          <p:cNvSpPr/>
          <p:nvPr/>
        </p:nvSpPr>
        <p:spPr>
          <a:xfrm>
            <a:off x="2498288" y="5184100"/>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218748"/>
            <a:ext cx="3308033"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Reliable MySQL Database</a:t>
            </a:r>
            <a:endParaRPr lang="en-US" sz="2187" dirty="0"/>
          </a:p>
        </p:txBody>
      </p:sp>
      <p:sp>
        <p:nvSpPr>
          <p:cNvPr id="16" name="Text 13"/>
          <p:cNvSpPr/>
          <p:nvPr/>
        </p:nvSpPr>
        <p:spPr>
          <a:xfrm>
            <a:off x="3070503" y="5699165"/>
            <a:ext cx="4133612"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Securely stores product data and customer information.</a:t>
            </a:r>
            <a:endParaRPr lang="en-US" sz="1750" dirty="0"/>
          </a:p>
        </p:txBody>
      </p:sp>
      <p:sp>
        <p:nvSpPr>
          <p:cNvPr id="17" name="Shape 14"/>
          <p:cNvSpPr/>
          <p:nvPr/>
        </p:nvSpPr>
        <p:spPr>
          <a:xfrm>
            <a:off x="7426285" y="5142428"/>
            <a:ext cx="499943" cy="499943"/>
          </a:xfrm>
          <a:prstGeom prst="roundRect">
            <a:avLst>
              <a:gd name="adj" fmla="val 80001"/>
            </a:avLst>
          </a:prstGeom>
          <a:solidFill>
            <a:srgbClr val="F3F3FF"/>
          </a:solidFill>
          <a:ln w="22860">
            <a:solidFill>
              <a:srgbClr val="00002E"/>
            </a:solidFill>
            <a:prstDash val="solid"/>
          </a:ln>
        </p:spPr>
      </p:sp>
      <p:sp>
        <p:nvSpPr>
          <p:cNvPr id="18" name="Text 15"/>
          <p:cNvSpPr/>
          <p:nvPr/>
        </p:nvSpPr>
        <p:spPr>
          <a:xfrm>
            <a:off x="7576185" y="5184100"/>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218748"/>
            <a:ext cx="3492341"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Secure Payment Processing</a:t>
            </a:r>
            <a:endParaRPr lang="en-US" sz="2187" dirty="0"/>
          </a:p>
        </p:txBody>
      </p:sp>
      <p:sp>
        <p:nvSpPr>
          <p:cNvPr id="20" name="Text 17"/>
          <p:cNvSpPr/>
          <p:nvPr/>
        </p:nvSpPr>
        <p:spPr>
          <a:xfrm>
            <a:off x="8148399" y="5699165"/>
            <a:ext cx="4133612"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Ensures safe and convenient transactions.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2213848"/>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Website Frontend: HTML, CSS, JavaScript</a:t>
            </a:r>
            <a:endParaRPr lang="en-US" sz="4374" dirty="0"/>
          </a:p>
        </p:txBody>
      </p:sp>
      <p:pic>
        <p:nvPicPr>
          <p:cNvPr id="5" name="Image 1" descr="preencoded.png"/>
          <p:cNvPicPr>
            <a:picLocks noChangeAspect="1"/>
          </p:cNvPicPr>
          <p:nvPr/>
        </p:nvPicPr>
        <p:blipFill>
          <a:blip r:embed="rId4"/>
          <a:stretch>
            <a:fillRect/>
          </a:stretch>
        </p:blipFill>
        <p:spPr>
          <a:xfrm>
            <a:off x="2348389" y="4046934"/>
            <a:ext cx="555427" cy="555427"/>
          </a:xfrm>
          <a:prstGeom prst="rect">
            <a:avLst/>
          </a:prstGeom>
        </p:spPr>
      </p:pic>
      <p:sp>
        <p:nvSpPr>
          <p:cNvPr id="6" name="Text 2"/>
          <p:cNvSpPr/>
          <p:nvPr/>
        </p:nvSpPr>
        <p:spPr>
          <a:xfrm>
            <a:off x="2348389" y="4824532"/>
            <a:ext cx="2777490"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HTML</a:t>
            </a:r>
            <a:endParaRPr lang="en-US" sz="2187" dirty="0"/>
          </a:p>
        </p:txBody>
      </p:sp>
      <p:sp>
        <p:nvSpPr>
          <p:cNvPr id="7" name="Text 3"/>
          <p:cNvSpPr/>
          <p:nvPr/>
        </p:nvSpPr>
        <p:spPr>
          <a:xfrm>
            <a:off x="2348389" y="5304949"/>
            <a:ext cx="3088958" cy="710803"/>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Provides the structure and content of web pages.</a:t>
            </a:r>
            <a:endParaRPr lang="en-US" sz="1750" dirty="0"/>
          </a:p>
        </p:txBody>
      </p:sp>
      <p:pic>
        <p:nvPicPr>
          <p:cNvPr id="8" name="Image 2" descr="preencoded.png"/>
          <p:cNvPicPr>
            <a:picLocks noChangeAspect="1"/>
          </p:cNvPicPr>
          <p:nvPr/>
        </p:nvPicPr>
        <p:blipFill>
          <a:blip r:embed="rId5"/>
          <a:stretch>
            <a:fillRect/>
          </a:stretch>
        </p:blipFill>
        <p:spPr>
          <a:xfrm>
            <a:off x="5770602" y="4046934"/>
            <a:ext cx="555427" cy="555427"/>
          </a:xfrm>
          <a:prstGeom prst="rect">
            <a:avLst/>
          </a:prstGeom>
        </p:spPr>
      </p:pic>
      <p:sp>
        <p:nvSpPr>
          <p:cNvPr id="9" name="Text 4"/>
          <p:cNvSpPr/>
          <p:nvPr/>
        </p:nvSpPr>
        <p:spPr>
          <a:xfrm>
            <a:off x="5770602" y="4824532"/>
            <a:ext cx="2777490"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CSS</a:t>
            </a:r>
            <a:endParaRPr lang="en-US" sz="2187" dirty="0"/>
          </a:p>
        </p:txBody>
      </p:sp>
      <p:sp>
        <p:nvSpPr>
          <p:cNvPr id="10" name="Text 5"/>
          <p:cNvSpPr/>
          <p:nvPr/>
        </p:nvSpPr>
        <p:spPr>
          <a:xfrm>
            <a:off x="5770602" y="5304949"/>
            <a:ext cx="3088958" cy="710803"/>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Styles the visual presentation of the website.</a:t>
            </a:r>
            <a:endParaRPr lang="en-US" sz="1750" dirty="0"/>
          </a:p>
        </p:txBody>
      </p:sp>
      <p:pic>
        <p:nvPicPr>
          <p:cNvPr id="11" name="Image 3" descr="preencoded.png"/>
          <p:cNvPicPr>
            <a:picLocks noChangeAspect="1"/>
          </p:cNvPicPr>
          <p:nvPr/>
        </p:nvPicPr>
        <p:blipFill>
          <a:blip r:embed="rId6"/>
          <a:stretch>
            <a:fillRect/>
          </a:stretch>
        </p:blipFill>
        <p:spPr>
          <a:xfrm>
            <a:off x="9192816" y="4046934"/>
            <a:ext cx="555427" cy="555427"/>
          </a:xfrm>
          <a:prstGeom prst="rect">
            <a:avLst/>
          </a:prstGeom>
        </p:spPr>
      </p:pic>
      <p:sp>
        <p:nvSpPr>
          <p:cNvPr id="12" name="Text 6"/>
          <p:cNvSpPr/>
          <p:nvPr/>
        </p:nvSpPr>
        <p:spPr>
          <a:xfrm>
            <a:off x="9192816" y="4824532"/>
            <a:ext cx="2777490" cy="347186"/>
          </a:xfrm>
          <a:prstGeom prst="rect">
            <a:avLst/>
          </a:prstGeom>
          <a:noFill/>
          <a:ln/>
        </p:spPr>
        <p:txBody>
          <a:bodyPr wrap="non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JavaScript</a:t>
            </a:r>
            <a:endParaRPr lang="en-US" sz="2187" dirty="0"/>
          </a:p>
        </p:txBody>
      </p:sp>
      <p:sp>
        <p:nvSpPr>
          <p:cNvPr id="13" name="Text 7"/>
          <p:cNvSpPr/>
          <p:nvPr/>
        </p:nvSpPr>
        <p:spPr>
          <a:xfrm>
            <a:off x="9192816" y="5304949"/>
            <a:ext cx="3089077" cy="710803"/>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Adds interactive and dynamic functionality.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753076"/>
            <a:ext cx="583703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Website Backend: PHP</a:t>
            </a:r>
            <a:endParaRPr lang="en-US" sz="4374" dirty="0"/>
          </a:p>
        </p:txBody>
      </p:sp>
      <p:sp>
        <p:nvSpPr>
          <p:cNvPr id="5" name="Shape 2"/>
          <p:cNvSpPr/>
          <p:nvPr/>
        </p:nvSpPr>
        <p:spPr>
          <a:xfrm>
            <a:off x="2348389" y="2891790"/>
            <a:ext cx="4855726" cy="1681282"/>
          </a:xfrm>
          <a:prstGeom prst="roundRect">
            <a:avLst>
              <a:gd name="adj" fmla="val 23789"/>
            </a:avLst>
          </a:prstGeom>
          <a:solidFill>
            <a:srgbClr val="F3F3FF"/>
          </a:solidFill>
          <a:ln w="22860">
            <a:solidFill>
              <a:srgbClr val="00002E"/>
            </a:solidFill>
            <a:prstDash val="solid"/>
          </a:ln>
        </p:spPr>
      </p:sp>
      <p:sp>
        <p:nvSpPr>
          <p:cNvPr id="6" name="Text 3"/>
          <p:cNvSpPr/>
          <p:nvPr/>
        </p:nvSpPr>
        <p:spPr>
          <a:xfrm>
            <a:off x="2593419" y="3136821"/>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Order Processing</a:t>
            </a:r>
            <a:endParaRPr lang="en-US" sz="2187" dirty="0"/>
          </a:p>
        </p:txBody>
      </p:sp>
      <p:sp>
        <p:nvSpPr>
          <p:cNvPr id="7" name="Text 4"/>
          <p:cNvSpPr/>
          <p:nvPr/>
        </p:nvSpPr>
        <p:spPr>
          <a:xfrm>
            <a:off x="2593419" y="3617238"/>
            <a:ext cx="4365665"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Handles customer orders and inventory updates.</a:t>
            </a:r>
            <a:endParaRPr lang="en-US" sz="1750" dirty="0"/>
          </a:p>
        </p:txBody>
      </p:sp>
      <p:sp>
        <p:nvSpPr>
          <p:cNvPr id="8" name="Shape 5"/>
          <p:cNvSpPr/>
          <p:nvPr/>
        </p:nvSpPr>
        <p:spPr>
          <a:xfrm>
            <a:off x="7426285" y="2891790"/>
            <a:ext cx="4855726" cy="1681282"/>
          </a:xfrm>
          <a:prstGeom prst="roundRect">
            <a:avLst>
              <a:gd name="adj" fmla="val 23789"/>
            </a:avLst>
          </a:prstGeom>
          <a:solidFill>
            <a:srgbClr val="F3F3FF"/>
          </a:solidFill>
          <a:ln w="22860">
            <a:solidFill>
              <a:srgbClr val="00002E"/>
            </a:solidFill>
            <a:prstDash val="solid"/>
          </a:ln>
        </p:spPr>
      </p:sp>
      <p:sp>
        <p:nvSpPr>
          <p:cNvPr id="9" name="Text 6"/>
          <p:cNvSpPr/>
          <p:nvPr/>
        </p:nvSpPr>
        <p:spPr>
          <a:xfrm>
            <a:off x="7671316" y="3136821"/>
            <a:ext cx="2777490"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Content Management</a:t>
            </a:r>
            <a:endParaRPr lang="en-US" sz="2187" dirty="0"/>
          </a:p>
        </p:txBody>
      </p:sp>
      <p:sp>
        <p:nvSpPr>
          <p:cNvPr id="10" name="Text 7"/>
          <p:cNvSpPr/>
          <p:nvPr/>
        </p:nvSpPr>
        <p:spPr>
          <a:xfrm>
            <a:off x="7671316" y="3617238"/>
            <a:ext cx="4365665"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Enables easy updates to product information and website content.</a:t>
            </a:r>
            <a:endParaRPr lang="en-US" sz="1750" dirty="0"/>
          </a:p>
        </p:txBody>
      </p:sp>
      <p:sp>
        <p:nvSpPr>
          <p:cNvPr id="11" name="Shape 8"/>
          <p:cNvSpPr/>
          <p:nvPr/>
        </p:nvSpPr>
        <p:spPr>
          <a:xfrm>
            <a:off x="2348389" y="4795242"/>
            <a:ext cx="4855726" cy="1681282"/>
          </a:xfrm>
          <a:prstGeom prst="roundRect">
            <a:avLst>
              <a:gd name="adj" fmla="val 23789"/>
            </a:avLst>
          </a:prstGeom>
          <a:solidFill>
            <a:srgbClr val="F3F3FF"/>
          </a:solidFill>
          <a:ln w="22860">
            <a:solidFill>
              <a:srgbClr val="00002E"/>
            </a:solidFill>
            <a:prstDash val="solid"/>
          </a:ln>
        </p:spPr>
      </p:sp>
      <p:sp>
        <p:nvSpPr>
          <p:cNvPr id="12" name="Text 9"/>
          <p:cNvSpPr/>
          <p:nvPr/>
        </p:nvSpPr>
        <p:spPr>
          <a:xfrm>
            <a:off x="2593419" y="5040273"/>
            <a:ext cx="3243620"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Security &amp; Authentication</a:t>
            </a:r>
            <a:endParaRPr lang="en-US" sz="2187" dirty="0"/>
          </a:p>
        </p:txBody>
      </p:sp>
      <p:sp>
        <p:nvSpPr>
          <p:cNvPr id="13" name="Text 10"/>
          <p:cNvSpPr/>
          <p:nvPr/>
        </p:nvSpPr>
        <p:spPr>
          <a:xfrm>
            <a:off x="2593419" y="5520690"/>
            <a:ext cx="4365665"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Safeguards sensitive customer data and prevents unauthorized access.</a:t>
            </a:r>
            <a:endParaRPr lang="en-US" sz="1750" dirty="0"/>
          </a:p>
        </p:txBody>
      </p:sp>
      <p:sp>
        <p:nvSpPr>
          <p:cNvPr id="14" name="Shape 11"/>
          <p:cNvSpPr/>
          <p:nvPr/>
        </p:nvSpPr>
        <p:spPr>
          <a:xfrm>
            <a:off x="7426285" y="4795242"/>
            <a:ext cx="4855726" cy="1681282"/>
          </a:xfrm>
          <a:prstGeom prst="roundRect">
            <a:avLst>
              <a:gd name="adj" fmla="val 23789"/>
            </a:avLst>
          </a:prstGeom>
          <a:solidFill>
            <a:srgbClr val="F3F3FF"/>
          </a:solidFill>
          <a:ln w="22860">
            <a:solidFill>
              <a:srgbClr val="00002E"/>
            </a:solidFill>
            <a:prstDash val="solid"/>
          </a:ln>
        </p:spPr>
      </p:sp>
      <p:sp>
        <p:nvSpPr>
          <p:cNvPr id="15" name="Text 12"/>
          <p:cNvSpPr/>
          <p:nvPr/>
        </p:nvSpPr>
        <p:spPr>
          <a:xfrm>
            <a:off x="7671316" y="5040273"/>
            <a:ext cx="2783205"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Reporting &amp; Analytics</a:t>
            </a:r>
            <a:endParaRPr lang="en-US" sz="2187" dirty="0"/>
          </a:p>
        </p:txBody>
      </p:sp>
      <p:sp>
        <p:nvSpPr>
          <p:cNvPr id="16" name="Text 13"/>
          <p:cNvSpPr/>
          <p:nvPr/>
        </p:nvSpPr>
        <p:spPr>
          <a:xfrm>
            <a:off x="7671316" y="5520690"/>
            <a:ext cx="4365665"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Provides insights to optimize the business and customer experience.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650444"/>
            <a:ext cx="55549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Database: MySQL</a:t>
            </a:r>
            <a:endParaRPr lang="en-US" sz="4374" dirty="0"/>
          </a:p>
        </p:txBody>
      </p:sp>
      <p:sp>
        <p:nvSpPr>
          <p:cNvPr id="5" name="Shape 2"/>
          <p:cNvSpPr/>
          <p:nvPr/>
        </p:nvSpPr>
        <p:spPr>
          <a:xfrm>
            <a:off x="2348389" y="2789158"/>
            <a:ext cx="9933503" cy="3789878"/>
          </a:xfrm>
          <a:prstGeom prst="roundRect">
            <a:avLst>
              <a:gd name="adj" fmla="val 10553"/>
            </a:avLst>
          </a:prstGeom>
          <a:solidFill>
            <a:srgbClr val="F3F3FF"/>
          </a:solidFill>
          <a:ln w="53340">
            <a:solidFill>
              <a:srgbClr val="DFDFEB"/>
            </a:solidFill>
            <a:prstDash val="solid"/>
          </a:ln>
        </p:spPr>
      </p:sp>
      <p:sp>
        <p:nvSpPr>
          <p:cNvPr id="6" name="Text 3"/>
          <p:cNvSpPr/>
          <p:nvPr/>
        </p:nvSpPr>
        <p:spPr>
          <a:xfrm>
            <a:off x="2624018" y="2983349"/>
            <a:ext cx="4465201"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Product Catalog</a:t>
            </a:r>
            <a:endParaRPr lang="en-US" sz="1750" dirty="0"/>
          </a:p>
        </p:txBody>
      </p:sp>
      <p:sp>
        <p:nvSpPr>
          <p:cNvPr id="7" name="Text 4"/>
          <p:cNvSpPr/>
          <p:nvPr/>
        </p:nvSpPr>
        <p:spPr>
          <a:xfrm>
            <a:off x="7541181" y="2983349"/>
            <a:ext cx="4465201"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Stores detailed information about each food product</a:t>
            </a:r>
            <a:endParaRPr lang="en-US" sz="1750" dirty="0"/>
          </a:p>
        </p:txBody>
      </p:sp>
      <p:sp>
        <p:nvSpPr>
          <p:cNvPr id="8" name="Text 5"/>
          <p:cNvSpPr/>
          <p:nvPr/>
        </p:nvSpPr>
        <p:spPr>
          <a:xfrm>
            <a:off x="2624018" y="3998714"/>
            <a:ext cx="4465201"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Customer Accounts</a:t>
            </a:r>
            <a:endParaRPr lang="en-US" sz="1750" dirty="0"/>
          </a:p>
        </p:txBody>
      </p:sp>
      <p:sp>
        <p:nvSpPr>
          <p:cNvPr id="9" name="Text 6"/>
          <p:cNvSpPr/>
          <p:nvPr/>
        </p:nvSpPr>
        <p:spPr>
          <a:xfrm>
            <a:off x="7541181" y="3998714"/>
            <a:ext cx="4465201"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Securely maintains customer profiles and order history</a:t>
            </a:r>
            <a:endParaRPr lang="en-US" sz="1750" dirty="0"/>
          </a:p>
        </p:txBody>
      </p:sp>
      <p:sp>
        <p:nvSpPr>
          <p:cNvPr id="10" name="Text 7"/>
          <p:cNvSpPr/>
          <p:nvPr/>
        </p:nvSpPr>
        <p:spPr>
          <a:xfrm>
            <a:off x="2624018" y="5014079"/>
            <a:ext cx="4465201"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Inventory Management</a:t>
            </a:r>
            <a:endParaRPr lang="en-US" sz="1750" dirty="0"/>
          </a:p>
        </p:txBody>
      </p:sp>
      <p:sp>
        <p:nvSpPr>
          <p:cNvPr id="11" name="Text 8"/>
          <p:cNvSpPr/>
          <p:nvPr/>
        </p:nvSpPr>
        <p:spPr>
          <a:xfrm>
            <a:off x="7541181" y="5014079"/>
            <a:ext cx="4465201"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Tracks stock levels and fulfillment for all items</a:t>
            </a:r>
            <a:endParaRPr lang="en-US" sz="1750" dirty="0"/>
          </a:p>
        </p:txBody>
      </p:sp>
      <p:sp>
        <p:nvSpPr>
          <p:cNvPr id="12" name="Text 9"/>
          <p:cNvSpPr/>
          <p:nvPr/>
        </p:nvSpPr>
        <p:spPr>
          <a:xfrm>
            <a:off x="2624018" y="5674042"/>
            <a:ext cx="4465201"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Order History</a:t>
            </a:r>
            <a:endParaRPr lang="en-US" sz="1750" dirty="0"/>
          </a:p>
        </p:txBody>
      </p:sp>
      <p:sp>
        <p:nvSpPr>
          <p:cNvPr id="13" name="Text 10"/>
          <p:cNvSpPr/>
          <p:nvPr/>
        </p:nvSpPr>
        <p:spPr>
          <a:xfrm>
            <a:off x="7541181" y="5674042"/>
            <a:ext cx="4465201"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Records all past customer orders and transactions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0"/>
            <a:ext cx="14630400" cy="2731889"/>
          </a:xfrm>
          <a:prstGeom prst="rect">
            <a:avLst/>
          </a:prstGeom>
        </p:spPr>
      </p:pic>
      <p:sp>
        <p:nvSpPr>
          <p:cNvPr id="5" name="Text 1"/>
          <p:cNvSpPr/>
          <p:nvPr/>
        </p:nvSpPr>
        <p:spPr>
          <a:xfrm>
            <a:off x="2429828" y="3333631"/>
            <a:ext cx="5463897" cy="682943"/>
          </a:xfrm>
          <a:prstGeom prst="rect">
            <a:avLst/>
          </a:prstGeom>
          <a:noFill/>
          <a:ln/>
        </p:spPr>
        <p:txBody>
          <a:bodyPr wrap="none" rtlCol="0" anchor="t"/>
          <a:lstStyle/>
          <a:p>
            <a:pPr marL="0" indent="0">
              <a:lnSpc>
                <a:spcPts val="5378"/>
              </a:lnSpc>
              <a:buNone/>
            </a:pPr>
            <a:r>
              <a:rPr lang="en-US" sz="4302" b="1" dirty="0">
                <a:solidFill>
                  <a:srgbClr val="00002E"/>
                </a:solidFill>
                <a:latin typeface="Nunito" pitchFamily="34" charset="0"/>
                <a:ea typeface="Nunito" pitchFamily="34" charset="-122"/>
                <a:cs typeface="Nunito" pitchFamily="34" charset="-120"/>
              </a:rPr>
              <a:t>Project Goals</a:t>
            </a:r>
            <a:endParaRPr lang="en-US" sz="4302" dirty="0"/>
          </a:p>
        </p:txBody>
      </p:sp>
      <p:pic>
        <p:nvPicPr>
          <p:cNvPr id="6" name="Image 2" descr="preencoded.png"/>
          <p:cNvPicPr>
            <a:picLocks noChangeAspect="1"/>
          </p:cNvPicPr>
          <p:nvPr/>
        </p:nvPicPr>
        <p:blipFill>
          <a:blip r:embed="rId5"/>
          <a:stretch>
            <a:fillRect/>
          </a:stretch>
        </p:blipFill>
        <p:spPr>
          <a:xfrm>
            <a:off x="2429828" y="4344353"/>
            <a:ext cx="3256836" cy="874157"/>
          </a:xfrm>
          <a:prstGeom prst="rect">
            <a:avLst/>
          </a:prstGeom>
        </p:spPr>
      </p:pic>
      <p:sp>
        <p:nvSpPr>
          <p:cNvPr id="7" name="Text 2"/>
          <p:cNvSpPr/>
          <p:nvPr/>
        </p:nvSpPr>
        <p:spPr>
          <a:xfrm>
            <a:off x="2648307" y="5546288"/>
            <a:ext cx="2819876" cy="682943"/>
          </a:xfrm>
          <a:prstGeom prst="rect">
            <a:avLst/>
          </a:prstGeom>
          <a:noFill/>
          <a:ln/>
        </p:spPr>
        <p:txBody>
          <a:bodyPr wrap="square" rtlCol="0" anchor="t"/>
          <a:lstStyle/>
          <a:p>
            <a:pPr marL="0" indent="0" algn="l">
              <a:lnSpc>
                <a:spcPts val="2689"/>
              </a:lnSpc>
              <a:buNone/>
            </a:pPr>
            <a:r>
              <a:rPr lang="en-US" sz="2151" b="1" dirty="0">
                <a:solidFill>
                  <a:srgbClr val="2D4DF2"/>
                </a:solidFill>
                <a:latin typeface="Nunito" pitchFamily="34" charset="0"/>
                <a:ea typeface="Nunito" pitchFamily="34" charset="-122"/>
                <a:cs typeface="Nunito" pitchFamily="34" charset="-120"/>
              </a:rPr>
              <a:t>Expand Sustainable Supply</a:t>
            </a:r>
            <a:endParaRPr lang="en-US" sz="2151" dirty="0"/>
          </a:p>
        </p:txBody>
      </p:sp>
      <p:sp>
        <p:nvSpPr>
          <p:cNvPr id="8" name="Text 3"/>
          <p:cNvSpPr/>
          <p:nvPr/>
        </p:nvSpPr>
        <p:spPr>
          <a:xfrm>
            <a:off x="2648307" y="6360319"/>
            <a:ext cx="2819876" cy="1049060"/>
          </a:xfrm>
          <a:prstGeom prst="rect">
            <a:avLst/>
          </a:prstGeom>
          <a:noFill/>
          <a:ln/>
        </p:spPr>
        <p:txBody>
          <a:bodyPr wrap="square" rtlCol="0" anchor="t"/>
          <a:lstStyle/>
          <a:p>
            <a:pPr marL="0" indent="0" algn="l">
              <a:lnSpc>
                <a:spcPts val="2753"/>
              </a:lnSpc>
              <a:buNone/>
            </a:pPr>
            <a:r>
              <a:rPr lang="en-US" sz="1721" dirty="0">
                <a:solidFill>
                  <a:srgbClr val="00002E"/>
                </a:solidFill>
                <a:latin typeface="PT Sans" pitchFamily="34" charset="0"/>
                <a:ea typeface="PT Sans" pitchFamily="34" charset="-122"/>
                <a:cs typeface="PT Sans" pitchFamily="34" charset="-120"/>
              </a:rPr>
              <a:t>Onboard more small-scale farmers to increase product variety.</a:t>
            </a:r>
            <a:endParaRPr lang="en-US" sz="1721" dirty="0"/>
          </a:p>
        </p:txBody>
      </p:sp>
      <p:pic>
        <p:nvPicPr>
          <p:cNvPr id="9" name="Image 3" descr="preencoded.png"/>
          <p:cNvPicPr>
            <a:picLocks noChangeAspect="1"/>
          </p:cNvPicPr>
          <p:nvPr/>
        </p:nvPicPr>
        <p:blipFill>
          <a:blip r:embed="rId6"/>
          <a:stretch>
            <a:fillRect/>
          </a:stretch>
        </p:blipFill>
        <p:spPr>
          <a:xfrm>
            <a:off x="5686663" y="4344353"/>
            <a:ext cx="3256955" cy="874157"/>
          </a:xfrm>
          <a:prstGeom prst="rect">
            <a:avLst/>
          </a:prstGeom>
        </p:spPr>
      </p:pic>
      <p:sp>
        <p:nvSpPr>
          <p:cNvPr id="10" name="Text 4"/>
          <p:cNvSpPr/>
          <p:nvPr/>
        </p:nvSpPr>
        <p:spPr>
          <a:xfrm>
            <a:off x="5905143" y="5546288"/>
            <a:ext cx="2819995" cy="682943"/>
          </a:xfrm>
          <a:prstGeom prst="rect">
            <a:avLst/>
          </a:prstGeom>
          <a:noFill/>
          <a:ln/>
        </p:spPr>
        <p:txBody>
          <a:bodyPr wrap="square" rtlCol="0" anchor="t"/>
          <a:lstStyle/>
          <a:p>
            <a:pPr marL="0" indent="0" algn="l">
              <a:lnSpc>
                <a:spcPts val="2689"/>
              </a:lnSpc>
              <a:buNone/>
            </a:pPr>
            <a:r>
              <a:rPr lang="en-US" sz="2151" b="1" dirty="0">
                <a:solidFill>
                  <a:srgbClr val="015F98"/>
                </a:solidFill>
                <a:latin typeface="Nunito" pitchFamily="34" charset="0"/>
                <a:ea typeface="Nunito" pitchFamily="34" charset="-122"/>
                <a:cs typeface="Nunito" pitchFamily="34" charset="-120"/>
              </a:rPr>
              <a:t>Enhance Customer Experience</a:t>
            </a:r>
            <a:endParaRPr lang="en-US" sz="2151" dirty="0"/>
          </a:p>
        </p:txBody>
      </p:sp>
      <p:sp>
        <p:nvSpPr>
          <p:cNvPr id="11" name="Text 5"/>
          <p:cNvSpPr/>
          <p:nvPr/>
        </p:nvSpPr>
        <p:spPr>
          <a:xfrm>
            <a:off x="5905143" y="6360319"/>
            <a:ext cx="2819995" cy="1049060"/>
          </a:xfrm>
          <a:prstGeom prst="rect">
            <a:avLst/>
          </a:prstGeom>
          <a:noFill/>
          <a:ln/>
        </p:spPr>
        <p:txBody>
          <a:bodyPr wrap="square" rtlCol="0" anchor="t"/>
          <a:lstStyle/>
          <a:p>
            <a:pPr marL="0" indent="0" algn="l">
              <a:lnSpc>
                <a:spcPts val="2753"/>
              </a:lnSpc>
              <a:buNone/>
            </a:pPr>
            <a:r>
              <a:rPr lang="en-US" sz="1721" dirty="0">
                <a:solidFill>
                  <a:srgbClr val="00002E"/>
                </a:solidFill>
                <a:latin typeface="PT Sans" pitchFamily="34" charset="0"/>
                <a:ea typeface="PT Sans" pitchFamily="34" charset="-122"/>
                <a:cs typeface="PT Sans" pitchFamily="34" charset="-120"/>
              </a:rPr>
              <a:t>Continuously improve website usability and order fulfillment.</a:t>
            </a:r>
            <a:endParaRPr lang="en-US" sz="1721" dirty="0"/>
          </a:p>
        </p:txBody>
      </p:sp>
      <p:pic>
        <p:nvPicPr>
          <p:cNvPr id="12" name="Image 4" descr="preencoded.png"/>
          <p:cNvPicPr>
            <a:picLocks noChangeAspect="1"/>
          </p:cNvPicPr>
          <p:nvPr/>
        </p:nvPicPr>
        <p:blipFill>
          <a:blip r:embed="rId7"/>
          <a:stretch>
            <a:fillRect/>
          </a:stretch>
        </p:blipFill>
        <p:spPr>
          <a:xfrm>
            <a:off x="8943618" y="4344353"/>
            <a:ext cx="3256955" cy="874157"/>
          </a:xfrm>
          <a:prstGeom prst="rect">
            <a:avLst/>
          </a:prstGeom>
        </p:spPr>
      </p:pic>
      <p:sp>
        <p:nvSpPr>
          <p:cNvPr id="13" name="Text 6"/>
          <p:cNvSpPr/>
          <p:nvPr/>
        </p:nvSpPr>
        <p:spPr>
          <a:xfrm>
            <a:off x="9162098" y="5546288"/>
            <a:ext cx="2819995" cy="682943"/>
          </a:xfrm>
          <a:prstGeom prst="rect">
            <a:avLst/>
          </a:prstGeom>
          <a:noFill/>
          <a:ln/>
        </p:spPr>
        <p:txBody>
          <a:bodyPr wrap="square" rtlCol="0" anchor="t"/>
          <a:lstStyle/>
          <a:p>
            <a:pPr marL="0" indent="0" algn="l">
              <a:lnSpc>
                <a:spcPts val="2689"/>
              </a:lnSpc>
              <a:buNone/>
            </a:pPr>
            <a:r>
              <a:rPr lang="en-US" sz="2151" b="1" dirty="0">
                <a:solidFill>
                  <a:srgbClr val="AD1F96"/>
                </a:solidFill>
                <a:latin typeface="Nunito" pitchFamily="34" charset="0"/>
                <a:ea typeface="Nunito" pitchFamily="34" charset="-122"/>
                <a:cs typeface="Nunito" pitchFamily="34" charset="-120"/>
              </a:rPr>
              <a:t>Grow Brand Awareness</a:t>
            </a:r>
            <a:endParaRPr lang="en-US" sz="2151" dirty="0"/>
          </a:p>
        </p:txBody>
      </p:sp>
      <p:sp>
        <p:nvSpPr>
          <p:cNvPr id="14" name="Text 7"/>
          <p:cNvSpPr/>
          <p:nvPr/>
        </p:nvSpPr>
        <p:spPr>
          <a:xfrm>
            <a:off x="9162098" y="6360319"/>
            <a:ext cx="2819995" cy="1049060"/>
          </a:xfrm>
          <a:prstGeom prst="rect">
            <a:avLst/>
          </a:prstGeom>
          <a:noFill/>
          <a:ln/>
        </p:spPr>
        <p:txBody>
          <a:bodyPr wrap="square" rtlCol="0" anchor="t"/>
          <a:lstStyle/>
          <a:p>
            <a:pPr marL="0" indent="0" algn="l">
              <a:lnSpc>
                <a:spcPts val="2753"/>
              </a:lnSpc>
              <a:buNone/>
            </a:pPr>
            <a:r>
              <a:rPr lang="en-US" sz="1721" dirty="0">
                <a:solidFill>
                  <a:srgbClr val="00002E"/>
                </a:solidFill>
                <a:latin typeface="PT Sans" pitchFamily="34" charset="0"/>
                <a:ea typeface="PT Sans" pitchFamily="34" charset="-122"/>
                <a:cs typeface="PT Sans" pitchFamily="34" charset="-120"/>
              </a:rPr>
              <a:t>Leverage digital marketing to reach more health-conscious consumers.</a:t>
            </a:r>
            <a:endParaRPr lang="en-US" sz="172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890123"/>
            <a:ext cx="55549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Conclusion</a:t>
            </a:r>
            <a:endParaRPr lang="en-US" sz="4374" dirty="0"/>
          </a:p>
        </p:txBody>
      </p:sp>
      <p:sp>
        <p:nvSpPr>
          <p:cNvPr id="6"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Through our online platform, we are revolutionizing how people access the highest quality raw food products. By empowering informed choices and supporting sustainable agriculture, we aim to nourish our customers and communities.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360</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Sandarbh Kansal</cp:lastModifiedBy>
  <cp:revision>2</cp:revision>
  <dcterms:created xsi:type="dcterms:W3CDTF">2024-04-24T06:10:30Z</dcterms:created>
  <dcterms:modified xsi:type="dcterms:W3CDTF">2024-04-24T06:17:02Z</dcterms:modified>
</cp:coreProperties>
</file>